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57" r:id="rId11"/>
    <p:sldId id="267" r:id="rId12"/>
    <p:sldId id="268" r:id="rId13"/>
    <p:sldId id="276" r:id="rId14"/>
    <p:sldId id="269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45"/>
    <p:restoredTop sz="94694"/>
  </p:normalViewPr>
  <p:slideViewPr>
    <p:cSldViewPr snapToGrid="0" snapToObjects="1">
      <p:cViewPr varScale="1">
        <p:scale>
          <a:sx n="71" d="100"/>
          <a:sy n="71" d="100"/>
        </p:scale>
        <p:origin x="176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3/19/20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timoboz/stock-data-dow-jone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97EA66B-2AAB-42B0-9F9D-38920D8D8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43DF6E-BF0F-B44A-B594-E4CF7AA4DB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199" y="885433"/>
            <a:ext cx="10261602" cy="3022257"/>
          </a:xfrm>
          <a:effectLst/>
        </p:spPr>
        <p:txBody>
          <a:bodyPr anchor="b">
            <a:normAutofit/>
          </a:bodyPr>
          <a:lstStyle/>
          <a:p>
            <a:pPr algn="ctr"/>
            <a:r>
              <a:rPr lang="en-US" sz="7200">
                <a:solidFill>
                  <a:schemeClr val="tx1"/>
                </a:solidFill>
              </a:rPr>
              <a:t>Final 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E5D35A-A254-5348-A160-0ACAC1D741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6955" y="4033164"/>
            <a:ext cx="8378090" cy="1181206"/>
          </a:xfrm>
          <a:effectLst/>
        </p:spPr>
        <p:txBody>
          <a:bodyPr anchor="t">
            <a:normAutofit/>
          </a:bodyPr>
          <a:lstStyle/>
          <a:p>
            <a:pPr algn="ctr"/>
            <a:r>
              <a:rPr lang="en-US" sz="2000"/>
              <a:t>Rakesh Bhatia</a:t>
            </a:r>
          </a:p>
          <a:p>
            <a:pPr algn="ctr"/>
            <a:r>
              <a:rPr lang="en-US" sz="2000"/>
              <a:t>03/19/2019</a:t>
            </a: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360EBE3-31BB-422F-AA87-FA3873DAE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0800000">
            <a:off x="0" y="5388384"/>
            <a:ext cx="12192000" cy="1469616"/>
          </a:xfrm>
          <a:custGeom>
            <a:avLst/>
            <a:gdLst>
              <a:gd name="connsiteX0" fmla="*/ 6113881 w 12192000"/>
              <a:gd name="connsiteY0" fmla="*/ 1469616 h 1469616"/>
              <a:gd name="connsiteX1" fmla="*/ 6101181 w 12192000"/>
              <a:gd name="connsiteY1" fmla="*/ 1469616 h 1469616"/>
              <a:gd name="connsiteX2" fmla="*/ 6090598 w 12192000"/>
              <a:gd name="connsiteY2" fmla="*/ 1469616 h 1469616"/>
              <a:gd name="connsiteX3" fmla="*/ 6077897 w 12192000"/>
              <a:gd name="connsiteY3" fmla="*/ 1464854 h 1469616"/>
              <a:gd name="connsiteX4" fmla="*/ 6065198 w 12192000"/>
              <a:gd name="connsiteY4" fmla="*/ 1460091 h 1469616"/>
              <a:gd name="connsiteX5" fmla="*/ 6056731 w 12192000"/>
              <a:gd name="connsiteY5" fmla="*/ 1456916 h 1469616"/>
              <a:gd name="connsiteX6" fmla="*/ 5678033 w 12192000"/>
              <a:gd name="connsiteY6" fmla="*/ 1172892 h 1469616"/>
              <a:gd name="connsiteX7" fmla="*/ 0 w 12192000"/>
              <a:gd name="connsiteY7" fmla="*/ 1172892 h 1469616"/>
              <a:gd name="connsiteX8" fmla="*/ 0 w 12192000"/>
              <a:gd name="connsiteY8" fmla="*/ 1162370 h 1469616"/>
              <a:gd name="connsiteX9" fmla="*/ 0 w 12192000"/>
              <a:gd name="connsiteY9" fmla="*/ 403347 h 1469616"/>
              <a:gd name="connsiteX10" fmla="*/ 0 w 12192000"/>
              <a:gd name="connsiteY10" fmla="*/ 0 h 1469616"/>
              <a:gd name="connsiteX11" fmla="*/ 12192000 w 12192000"/>
              <a:gd name="connsiteY11" fmla="*/ 0 h 1469616"/>
              <a:gd name="connsiteX12" fmla="*/ 12192000 w 12192000"/>
              <a:gd name="connsiteY12" fmla="*/ 403347 h 1469616"/>
              <a:gd name="connsiteX13" fmla="*/ 12192000 w 12192000"/>
              <a:gd name="connsiteY13" fmla="*/ 1162370 h 1469616"/>
              <a:gd name="connsiteX14" fmla="*/ 12192000 w 12192000"/>
              <a:gd name="connsiteY14" fmla="*/ 1172892 h 1469616"/>
              <a:gd name="connsiteX15" fmla="*/ 6524330 w 12192000"/>
              <a:gd name="connsiteY15" fmla="*/ 1172892 h 1469616"/>
              <a:gd name="connsiteX16" fmla="*/ 6145631 w 12192000"/>
              <a:gd name="connsiteY16" fmla="*/ 1456916 h 1469616"/>
              <a:gd name="connsiteX17" fmla="*/ 6137163 w 12192000"/>
              <a:gd name="connsiteY17" fmla="*/ 1460091 h 1469616"/>
              <a:gd name="connsiteX18" fmla="*/ 6124463 w 12192000"/>
              <a:gd name="connsiteY18" fmla="*/ 1464854 h 1469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0" h="1469616">
                <a:moveTo>
                  <a:pt x="6113881" y="1469616"/>
                </a:moveTo>
                <a:lnTo>
                  <a:pt x="6101181" y="1469616"/>
                </a:lnTo>
                <a:lnTo>
                  <a:pt x="6090598" y="1469616"/>
                </a:lnTo>
                <a:lnTo>
                  <a:pt x="6077897" y="1464854"/>
                </a:lnTo>
                <a:lnTo>
                  <a:pt x="6065198" y="1460091"/>
                </a:lnTo>
                <a:lnTo>
                  <a:pt x="6056731" y="1456916"/>
                </a:lnTo>
                <a:lnTo>
                  <a:pt x="5678033" y="1172892"/>
                </a:lnTo>
                <a:lnTo>
                  <a:pt x="0" y="1172892"/>
                </a:lnTo>
                <a:lnTo>
                  <a:pt x="0" y="1162370"/>
                </a:lnTo>
                <a:lnTo>
                  <a:pt x="0" y="403347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403347"/>
                </a:lnTo>
                <a:lnTo>
                  <a:pt x="12192000" y="1162370"/>
                </a:lnTo>
                <a:lnTo>
                  <a:pt x="12192000" y="1172892"/>
                </a:lnTo>
                <a:lnTo>
                  <a:pt x="6524330" y="1172892"/>
                </a:lnTo>
                <a:lnTo>
                  <a:pt x="6145631" y="1456916"/>
                </a:lnTo>
                <a:lnTo>
                  <a:pt x="6137163" y="1460091"/>
                </a:lnTo>
                <a:lnTo>
                  <a:pt x="6124463" y="1464854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45187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547FC-4297-F64E-B984-40B4C70F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Correlation Matrix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5AB3B2-4A74-7C4E-AA2E-729E55063D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12263" y="643465"/>
            <a:ext cx="6204479" cy="53978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6306726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547FC-4297-F64E-B984-40B4C70F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AAPL Linear Regression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RMSE: 185.31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B0EB9F0-6D55-C142-BF0C-909C499377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14241" y="1800225"/>
            <a:ext cx="5619612" cy="363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5003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547FC-4297-F64E-B984-40B4C70F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AAPL K-Nearest Neighbors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RMSE: 75.88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3652970-907A-7645-B549-2621B7983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36267" y="1800225"/>
            <a:ext cx="5556471" cy="363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62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547FC-4297-F64E-B984-40B4C70F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AAPL Auto Arima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RMSE: 24.33</a:t>
            </a:r>
            <a:br>
              <a:rPr lang="en-US" sz="4400" dirty="0"/>
            </a:b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849823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547FC-4297-F64E-B984-40B4C70F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AAPL Prophet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RMSE: 23.78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15A9E02-688E-3842-B14B-53CE845334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36267" y="1786778"/>
            <a:ext cx="5556471" cy="363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6665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547FC-4297-F64E-B984-40B4C70F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597C21-D135-744C-8EAD-54A78A616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7247" y="1361675"/>
            <a:ext cx="5474510" cy="3636511"/>
          </a:xfrm>
        </p:spPr>
        <p:txBody>
          <a:bodyPr/>
          <a:lstStyle/>
          <a:p>
            <a:r>
              <a:rPr lang="en-US" dirty="0"/>
              <a:t>Modeling two different stocks with high correlations both confirmed that Auto Arima and Prophet were the best models with the lowest RMSE.</a:t>
            </a:r>
          </a:p>
          <a:p>
            <a:r>
              <a:rPr lang="en-US" dirty="0"/>
              <a:t>Linear Regression was by far </a:t>
            </a:r>
            <a:r>
              <a:rPr lang="en-US"/>
              <a:t>the worst-performing model.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951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:a14="http://schemas.microsoft.com/office/drawing/2010/main" xmlns:p14="http://schemas.microsoft.com/office/powerpoint/2010/main" xmlns:a16="http://schemas.microsoft.com/office/drawing/2014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689892-CD59-E245-A18F-BBA59331F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5A8E2-F1AA-C549-9B40-04A65D112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068" y="978993"/>
            <a:ext cx="5365218" cy="4900014"/>
          </a:xfrm>
          <a:effectLst/>
        </p:spPr>
        <p:txBody>
          <a:bodyPr>
            <a:normAutofit/>
          </a:bodyPr>
          <a:lstStyle/>
          <a:p>
            <a:r>
              <a:rPr lang="en-US" sz="2000"/>
              <a:t>Used dataset of Dow Jones Industrials Average stocks from 2014-2019</a:t>
            </a:r>
          </a:p>
          <a:p>
            <a:r>
              <a:rPr lang="en-US" sz="2000"/>
              <a:t>Dataset was obtained from Kaggle</a:t>
            </a:r>
          </a:p>
          <a:p>
            <a:pPr lvl="1"/>
            <a:r>
              <a:rPr lang="en-US" sz="2000">
                <a:hlinkClick r:id="rId2"/>
              </a:rPr>
              <a:t>https://www.kaggle.com/timoboz/stock-data-dow-jones</a:t>
            </a:r>
            <a:endParaRPr lang="en-US" sz="2000"/>
          </a:p>
          <a:p>
            <a:pPr lvl="1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634360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CFCCC-CED2-CC4F-8AA6-2927A6F56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AAPL Closing Price and Volume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E994469-7832-AE4A-B152-3AD86FA1B0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80472" y="1273953"/>
            <a:ext cx="6268062" cy="413692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332938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0F18D1-F0BB-0342-8841-3798EA338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Distribution of AAPL Closing Price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7464156-9B57-B44F-8D3A-99205E411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80472" y="1830244"/>
            <a:ext cx="6268062" cy="302433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575905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819071-5C7C-9C4A-9D0B-683774E52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/>
              <a:t>Dow Closing Prices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866DE2-1795-2F45-A09A-B1930DB3EA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80472" y="1328799"/>
            <a:ext cx="6268062" cy="402722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9898755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2E3C1F-DBC8-2042-B308-86DE90EA1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Dow Jones Return From Start Price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84FE230-AD9C-8347-ADF2-EC50CDE6C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16931" y="1751479"/>
            <a:ext cx="5625337" cy="363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5314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020E6F-60D0-2C4E-9CDA-DE419D5E5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Dow Jones Daily Percentage Return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9CCB152-D893-6340-A31D-AA04C53FF7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80472" y="1352304"/>
            <a:ext cx="6268062" cy="3980219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200584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547FC-4297-F64E-B984-40B4C70F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Correlation Matrix</a:t>
            </a:r>
          </a:p>
        </p:txBody>
      </p:sp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B9DD26BF-0793-4C4F-AD99-00A598073B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81982" y="1317802"/>
            <a:ext cx="7165127" cy="4723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8246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9547FC-4297-F64E-B984-40B4C70F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Dow Jones Daily Percentage Returns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DF17DF-5A4B-2A4B-A2C2-D2AA29D4C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517" y="1530349"/>
            <a:ext cx="6482435" cy="411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3437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131</Words>
  <Application>Microsoft Macintosh PowerPoint</Application>
  <PresentationFormat>Widescreen</PresentationFormat>
  <Paragraphs>22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Century Gothic</vt:lpstr>
      <vt:lpstr>Wingdings 2</vt:lpstr>
      <vt:lpstr>Quotable</vt:lpstr>
      <vt:lpstr>Final Capstone</vt:lpstr>
      <vt:lpstr>Data Wrangling</vt:lpstr>
      <vt:lpstr>AAPL Closing Price and Volume</vt:lpstr>
      <vt:lpstr>Distribution of AAPL Closing Price</vt:lpstr>
      <vt:lpstr>Dow Closing Prices</vt:lpstr>
      <vt:lpstr>Dow Jones Return From Start Price</vt:lpstr>
      <vt:lpstr>Dow Jones Daily Percentage Return</vt:lpstr>
      <vt:lpstr>Correlation Matrix</vt:lpstr>
      <vt:lpstr>Dow Jones Daily Percentage Returns</vt:lpstr>
      <vt:lpstr>Correlation Matrix</vt:lpstr>
      <vt:lpstr>AAPL Linear Regression  RMSE: 185.31</vt:lpstr>
      <vt:lpstr>AAPL K-Nearest Neighbors  RMSE: 75.88</vt:lpstr>
      <vt:lpstr>AAPL Auto Arima  RMSE: 24.33 </vt:lpstr>
      <vt:lpstr>AAPL Prophet  RMSE: 23.78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Capstone</dc:title>
  <dc:creator>Rakesh Bhatia</dc:creator>
  <cp:lastModifiedBy>Rakesh Bhatia</cp:lastModifiedBy>
  <cp:revision>3</cp:revision>
  <dcterms:created xsi:type="dcterms:W3CDTF">2020-03-19T23:48:59Z</dcterms:created>
  <dcterms:modified xsi:type="dcterms:W3CDTF">2020-03-20T00:00:54Z</dcterms:modified>
</cp:coreProperties>
</file>